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371FE-15C8-48BC-BA1D-FA16855F9032}" type="datetimeFigureOut">
              <a:rPr lang="el-GR" smtClean="0"/>
              <a:t>18/3/2020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C7B35-9ECF-449B-A2FC-067E43E236D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8098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1C7B35-9ECF-449B-A2FC-067E43E236D0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934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Τι ποσοστό του 300 είναι το 75;  Τι ποσοστό του 500 είναι το 38; Τι ποσοστό  του 600 είναι το 54;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1C7B35-9ECF-449B-A2FC-067E43E236D0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2289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Βρείτε το 25% του 800, το 30% του 450, το 12% του 300.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1C7B35-9ECF-449B-A2FC-067E43E236D0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5249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Το 20% ενός ποσού είναι 70€, το 35% ενός ποσού είναι 75€, το 32%  ενός ποσού είναι 96€, να βρεθεί το ποσό σε κάθε περίπτωση.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1C7B35-9ECF-449B-A2FC-067E43E236D0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4195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Αν μια τιμή γίνει από 60€ , 45€ ποιο είναι το ποσοστό μεταβολής ;  Κάντε το ίδιο για τιμή που από 400€ γίνεται 420€.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1C7B35-9ECF-449B-A2FC-067E43E236D0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8580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Αρχική 600€ , με έκπτωση 15% (510€), αρχική 500€ με αύξηση 24% (620€) , αρχική 200 αυξήσεις κατά 20% και 10% (244€)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1C7B35-9ECF-449B-A2FC-067E43E236D0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7649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Τελική τιμή 248€ μετά από 24% ΦΠΑ (200€) , Τελική τιμή 960€ μετά από μείωση κατά 20% (1200€)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1C7B35-9ECF-449B-A2FC-067E43E236D0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2696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Μείωση κατά 20% και κατά 25% , ποια είναι η ισοδύναμη αύξηση; (66,66%)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1C7B35-9ECF-449B-A2FC-067E43E236D0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6022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AF81762-23CE-4993-97D5-57EB0614D5B1}" type="datetimeFigureOut">
              <a:rPr lang="el-GR" smtClean="0"/>
              <a:t>18/3/2020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94FFE90D-7E01-4C1C-8819-899A644926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1211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1762-23CE-4993-97D5-57EB0614D5B1}" type="datetimeFigureOut">
              <a:rPr lang="el-GR" smtClean="0"/>
              <a:t>18/3/2020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FE90D-7E01-4C1C-8819-899A644926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2171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1762-23CE-4993-97D5-57EB0614D5B1}" type="datetimeFigureOut">
              <a:rPr lang="el-GR" smtClean="0"/>
              <a:t>18/3/2020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FE90D-7E01-4C1C-8819-899A644926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823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1762-23CE-4993-97D5-57EB0614D5B1}" type="datetimeFigureOut">
              <a:rPr lang="el-GR" smtClean="0"/>
              <a:t>18/3/2020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FE90D-7E01-4C1C-8819-899A644926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1419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1762-23CE-4993-97D5-57EB0614D5B1}" type="datetimeFigureOut">
              <a:rPr lang="el-GR" smtClean="0"/>
              <a:t>18/3/2020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FE90D-7E01-4C1C-8819-899A644926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46975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1762-23CE-4993-97D5-57EB0614D5B1}" type="datetimeFigureOut">
              <a:rPr lang="el-GR" smtClean="0"/>
              <a:t>18/3/2020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FE90D-7E01-4C1C-8819-899A644926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4135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1762-23CE-4993-97D5-57EB0614D5B1}" type="datetimeFigureOut">
              <a:rPr lang="el-GR" smtClean="0"/>
              <a:t>18/3/2020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FE90D-7E01-4C1C-8819-899A644926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10147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AF81762-23CE-4993-97D5-57EB0614D5B1}" type="datetimeFigureOut">
              <a:rPr lang="el-GR" smtClean="0"/>
              <a:t>18/3/2020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FE90D-7E01-4C1C-8819-899A644926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36990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AF81762-23CE-4993-97D5-57EB0614D5B1}" type="datetimeFigureOut">
              <a:rPr lang="el-GR" smtClean="0"/>
              <a:t>18/3/2020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FE90D-7E01-4C1C-8819-899A644926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9190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1762-23CE-4993-97D5-57EB0614D5B1}" type="datetimeFigureOut">
              <a:rPr lang="el-GR" smtClean="0"/>
              <a:t>18/3/2020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FE90D-7E01-4C1C-8819-899A644926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637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1762-23CE-4993-97D5-57EB0614D5B1}" type="datetimeFigureOut">
              <a:rPr lang="el-GR" smtClean="0"/>
              <a:t>18/3/2020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FE90D-7E01-4C1C-8819-899A644926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8885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1762-23CE-4993-97D5-57EB0614D5B1}" type="datetimeFigureOut">
              <a:rPr lang="el-GR" smtClean="0"/>
              <a:t>18/3/2020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FE90D-7E01-4C1C-8819-899A644926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3393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1762-23CE-4993-97D5-57EB0614D5B1}" type="datetimeFigureOut">
              <a:rPr lang="el-GR" smtClean="0"/>
              <a:t>18/3/2020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FE90D-7E01-4C1C-8819-899A644926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60308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1762-23CE-4993-97D5-57EB0614D5B1}" type="datetimeFigureOut">
              <a:rPr lang="el-GR" smtClean="0"/>
              <a:t>18/3/2020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FE90D-7E01-4C1C-8819-899A644926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8332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1762-23CE-4993-97D5-57EB0614D5B1}" type="datetimeFigureOut">
              <a:rPr lang="el-GR" smtClean="0"/>
              <a:t>18/3/2020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FE90D-7E01-4C1C-8819-899A644926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7103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1762-23CE-4993-97D5-57EB0614D5B1}" type="datetimeFigureOut">
              <a:rPr lang="el-GR" smtClean="0"/>
              <a:t>18/3/2020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FE90D-7E01-4C1C-8819-899A644926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0876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1762-23CE-4993-97D5-57EB0614D5B1}" type="datetimeFigureOut">
              <a:rPr lang="el-GR" smtClean="0"/>
              <a:t>18/3/2020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FE90D-7E01-4C1C-8819-899A644926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691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AF81762-23CE-4993-97D5-57EB0614D5B1}" type="datetimeFigureOut">
              <a:rPr lang="el-GR" smtClean="0"/>
              <a:t>18/3/2020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94FFE90D-7E01-4C1C-8819-899A644926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807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240A54F-8A03-400F-B5C8-821B994A0E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ΠΟΣΟΣΤΑ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86A30B1A-7F63-4882-9EBB-A7C2555347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Θεωρία , μεθοδολογία, ασκήσεις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34014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959AFE4-E41E-4981-8F56-724DB53AF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Αναπλήρωση!!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6318C0-50AD-478E-9E64-05B68AF1D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9860049" cy="3811368"/>
          </a:xfrm>
        </p:spPr>
        <p:txBody>
          <a:bodyPr/>
          <a:lstStyle/>
          <a:p>
            <a:r>
              <a:rPr lang="el-GR" dirty="0"/>
              <a:t>Σε ένα ποσό κάνουμε μείωση 20%. Σε τι ποσοστό πρέπει να αυξήσουμε τη νέα τιμή ώστε να φτάσουμε στα αρχικά επίπεδα;</a:t>
            </a:r>
            <a:br>
              <a:rPr lang="el-GR" dirty="0"/>
            </a:br>
            <a:r>
              <a:rPr lang="el-GR" dirty="0"/>
              <a:t>Απλά πράγματα: Το 100 έγινε 80 και στη συνέχεια θέλουμε να ξαναγίνει 100, δηλαδή να αυξηθεί κατά 20 στα 80, συνεπώς το ποσοστό είναι 20/80=25%</a:t>
            </a:r>
          </a:p>
          <a:p>
            <a:r>
              <a:rPr lang="el-GR" dirty="0"/>
              <a:t>Σε ένα μισθό 1200€ έγιναν δύο διαδοχικές μειώσεις κατά 10% και 20% στη συνέχεια. Σε τι ποσοστό πρέπει να αυξηθεί ο τελικός μειωμένος μισθός ώστε να ξαναγίνει 1200€ ;</a:t>
            </a:r>
            <a:br>
              <a:rPr lang="el-GR" dirty="0"/>
            </a:br>
            <a:r>
              <a:rPr lang="el-GR" dirty="0"/>
              <a:t> Πρώτα βρίσκουμε τον μειωμένο μισθό: </a:t>
            </a:r>
          </a:p>
          <a:p>
            <a:endParaRPr lang="el-GR" dirty="0"/>
          </a:p>
          <a:p>
            <a:r>
              <a:rPr lang="el-GR" dirty="0"/>
              <a:t>Στη συνέχεια : 1200-964=236€ , άρα το ποσοστό που ζητάμε είναι:</a:t>
            </a:r>
            <a:br>
              <a:rPr lang="el-GR" dirty="0"/>
            </a:br>
            <a:endParaRPr lang="el-GR" dirty="0"/>
          </a:p>
        </p:txBody>
      </p:sp>
      <p:graphicFrame>
        <p:nvGraphicFramePr>
          <p:cNvPr id="4" name="Αντικείμενο 3">
            <a:extLst>
              <a:ext uri="{FF2B5EF4-FFF2-40B4-BE49-F238E27FC236}">
                <a16:creationId xmlns:a16="http://schemas.microsoft.com/office/drawing/2014/main" id="{398F8E19-9A82-425E-82E6-D6D15DE3B5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1411464"/>
              </p:ext>
            </p:extLst>
          </p:nvPr>
        </p:nvGraphicFramePr>
        <p:xfrm>
          <a:off x="1796073" y="4707671"/>
          <a:ext cx="3465244" cy="481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4" imgW="2831760" imgH="393480" progId="Equation.DSMT4">
                  <p:embed/>
                </p:oleObj>
              </mc:Choice>
              <mc:Fallback>
                <p:oleObj name="Equation" r:id="rId4" imgW="28317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96073" y="4707671"/>
                        <a:ext cx="3465244" cy="4817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24F1BB71-88C4-4267-83A2-3A517FA4F3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2795401"/>
              </p:ext>
            </p:extLst>
          </p:nvPr>
        </p:nvGraphicFramePr>
        <p:xfrm>
          <a:off x="4665710" y="5687481"/>
          <a:ext cx="2480678" cy="5613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6" imgW="1739880" imgH="393480" progId="Equation.DSMT4">
                  <p:embed/>
                </p:oleObj>
              </mc:Choice>
              <mc:Fallback>
                <p:oleObj name="Equation" r:id="rId6" imgW="17398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665710" y="5687481"/>
                        <a:ext cx="2480678" cy="5613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32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5DF80C1-925B-4E81-8AE3-61476065A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είναι ποσοστό;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0B699CD-EF1F-41C1-B2B7-5B6BA0811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% ποσοστό είναι ένα κλάσμα. Δείτε τα παρακάτω παραδείγματα: </a:t>
            </a:r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Για να γράψουμε ένα κλάσμα που δεν έχει παρονομαστή το 100, ως ποσοστό %, μετατρέπουμε σε ισοδύναμο με παρονομαστή το 100 ή κάνουμε τη διαίρεση του αριθμητή με τον παρονομαστή:</a:t>
            </a:r>
            <a:br>
              <a:rPr lang="el-GR" dirty="0"/>
            </a:br>
            <a:endParaRPr lang="el-GR" dirty="0"/>
          </a:p>
        </p:txBody>
      </p:sp>
      <p:graphicFrame>
        <p:nvGraphicFramePr>
          <p:cNvPr id="4" name="Αντικείμενο 3">
            <a:extLst>
              <a:ext uri="{FF2B5EF4-FFF2-40B4-BE49-F238E27FC236}">
                <a16:creationId xmlns:a16="http://schemas.microsoft.com/office/drawing/2014/main" id="{0340DFE6-B7B4-406B-89BA-74E3164E8F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438709"/>
              </p:ext>
            </p:extLst>
          </p:nvPr>
        </p:nvGraphicFramePr>
        <p:xfrm>
          <a:off x="1428797" y="2904478"/>
          <a:ext cx="821372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3" imgW="4228920" imgH="393480" progId="Equation.DSMT4">
                  <p:embed/>
                </p:oleObj>
              </mc:Choice>
              <mc:Fallback>
                <p:oleObj name="Equation" r:id="rId3" imgW="42289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28797" y="2904478"/>
                        <a:ext cx="8213725" cy="765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5CAFFC8F-63E2-418E-BC9E-EB878568AF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103156"/>
              </p:ext>
            </p:extLst>
          </p:nvPr>
        </p:nvGraphicFramePr>
        <p:xfrm>
          <a:off x="1115745" y="4735806"/>
          <a:ext cx="9960510" cy="8772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5" imgW="4470120" imgH="393480" progId="Equation.DSMT4">
                  <p:embed/>
                </p:oleObj>
              </mc:Choice>
              <mc:Fallback>
                <p:oleObj name="Equation" r:id="rId5" imgW="44701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15745" y="4735806"/>
                        <a:ext cx="9960510" cy="8772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16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877E45C-FB5F-4ED4-957A-216A2AF66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9874117" cy="517507"/>
          </a:xfrm>
        </p:spPr>
        <p:txBody>
          <a:bodyPr/>
          <a:lstStyle/>
          <a:p>
            <a:r>
              <a:rPr lang="el-GR" dirty="0"/>
              <a:t>Πώς βρίσκω το ποσοστό που αντιπροσωπεύει μια τιμή σε σχέση με μια άλλη;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A85A3A0-672C-4FC1-BACF-AF9E73001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577501" cy="3416300"/>
          </a:xfrm>
        </p:spPr>
        <p:txBody>
          <a:bodyPr/>
          <a:lstStyle/>
          <a:p>
            <a:r>
              <a:rPr lang="el-GR" dirty="0"/>
              <a:t>Απλά διαιρούμε!  Για παράδειγμα: Το 35 τι ποσοστό του 700 είναι;</a:t>
            </a:r>
          </a:p>
          <a:p>
            <a:endParaRPr lang="el-GR" dirty="0"/>
          </a:p>
          <a:p>
            <a:r>
              <a:rPr lang="el-GR" dirty="0"/>
              <a:t>Ένα τμήμα σχολείου έχει 20 μαθητές, ενώ το σχολείο έχει 160 μαθητές. Τι ποσοστό αντιπροσωπεύει το τμήμα σε σχέση με το σχολείο;   </a:t>
            </a:r>
            <a:br>
              <a:rPr lang="el-GR" dirty="0"/>
            </a:br>
            <a:endParaRPr lang="el-GR" dirty="0"/>
          </a:p>
          <a:p>
            <a:endParaRPr lang="el-GR" dirty="0"/>
          </a:p>
          <a:p>
            <a:r>
              <a:rPr lang="el-GR" dirty="0"/>
              <a:t>Σε μια πόλη με 3600 κατοίκους, οι άνω των 70 ετών είναι 720 άτομα. Τι ποσοστό δηλαδή έχει ηλικία πάνω από 70; </a:t>
            </a:r>
          </a:p>
        </p:txBody>
      </p:sp>
      <p:graphicFrame>
        <p:nvGraphicFramePr>
          <p:cNvPr id="4" name="Αντικείμενο 3">
            <a:extLst>
              <a:ext uri="{FF2B5EF4-FFF2-40B4-BE49-F238E27FC236}">
                <a16:creationId xmlns:a16="http://schemas.microsoft.com/office/drawing/2014/main" id="{691E0201-5D9F-43FD-AE4C-49CF639FCE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1482813"/>
              </p:ext>
            </p:extLst>
          </p:nvPr>
        </p:nvGraphicFramePr>
        <p:xfrm>
          <a:off x="8938088" y="2456840"/>
          <a:ext cx="1851831" cy="623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4" imgW="1168200" imgH="393480" progId="Equation.DSMT4">
                  <p:embed/>
                </p:oleObj>
              </mc:Choice>
              <mc:Fallback>
                <p:oleObj name="Equation" r:id="rId4" imgW="1168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938088" y="2456840"/>
                        <a:ext cx="1851831" cy="6239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867D32DA-0037-43C1-94BE-491FB88B80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0135067"/>
              </p:ext>
            </p:extLst>
          </p:nvPr>
        </p:nvGraphicFramePr>
        <p:xfrm>
          <a:off x="4369329" y="4032060"/>
          <a:ext cx="2074375" cy="559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6" imgW="1460160" imgH="393480" progId="Equation.DSMT4">
                  <p:embed/>
                </p:oleObj>
              </mc:Choice>
              <mc:Fallback>
                <p:oleObj name="Equation" r:id="rId6" imgW="1460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369329" y="4032060"/>
                        <a:ext cx="2074375" cy="5591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Αντικείμενο 5">
            <a:extLst>
              <a:ext uri="{FF2B5EF4-FFF2-40B4-BE49-F238E27FC236}">
                <a16:creationId xmlns:a16="http://schemas.microsoft.com/office/drawing/2014/main" id="{22653435-B686-4072-BC0A-882F5C6AB4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1474031"/>
              </p:ext>
            </p:extLst>
          </p:nvPr>
        </p:nvGraphicFramePr>
        <p:xfrm>
          <a:off x="4513483" y="5221941"/>
          <a:ext cx="1831046" cy="551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8" imgW="1307880" imgH="393480" progId="Equation.DSMT4">
                  <p:embed/>
                </p:oleObj>
              </mc:Choice>
              <mc:Fallback>
                <p:oleObj name="Equation" r:id="rId8" imgW="13078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13483" y="5221941"/>
                        <a:ext cx="1831046" cy="5510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1384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04C4E8A-F345-4ADF-95EF-E7DA88B77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Πώς θα βρω το ποσοστό ενός ποσού;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5049D69-0FB0-4326-AE12-D70B4F13D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Πολλαπλασιάζω το ποσό με το αντίστοιχο κλάσμα, κάνω απλοποιήσεις και βρίσκω το αποτέλεσμα, όπως βλέπετε στα παρακάτω παραδείγματα: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l-GR" b="1" dirty="0"/>
              <a:t>Δηλαδή, για να βρω μέρος ενός ποσού, πολλαπλασιάζω το ποσό με το αντίστοιχο κλάσμα!</a:t>
            </a:r>
            <a:br>
              <a:rPr lang="el-GR" b="1" dirty="0"/>
            </a:br>
            <a:r>
              <a:rPr lang="el-GR" b="1" dirty="0"/>
              <a:t> </a:t>
            </a:r>
          </a:p>
        </p:txBody>
      </p:sp>
      <p:graphicFrame>
        <p:nvGraphicFramePr>
          <p:cNvPr id="4" name="Αντικείμενο 3">
            <a:extLst>
              <a:ext uri="{FF2B5EF4-FFF2-40B4-BE49-F238E27FC236}">
                <a16:creationId xmlns:a16="http://schemas.microsoft.com/office/drawing/2014/main" id="{47D41DE5-D3A1-4A4B-A43D-353520F1D5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1230966"/>
              </p:ext>
            </p:extLst>
          </p:nvPr>
        </p:nvGraphicFramePr>
        <p:xfrm>
          <a:off x="2278825" y="3260188"/>
          <a:ext cx="6577916" cy="1660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4" imgW="4330440" imgH="1206360" progId="Equation.DSMT4">
                  <p:embed/>
                </p:oleObj>
              </mc:Choice>
              <mc:Fallback>
                <p:oleObj name="Equation" r:id="rId4" imgW="4330440" imgH="1206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78825" y="3260188"/>
                        <a:ext cx="6577916" cy="16601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4396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8C50A45-6BD7-410B-9578-8B16BAC03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9297341" cy="706964"/>
          </a:xfrm>
        </p:spPr>
        <p:txBody>
          <a:bodyPr/>
          <a:lstStyle/>
          <a:p>
            <a:r>
              <a:rPr lang="el-GR" dirty="0"/>
              <a:t>Αν γνωρίζω το ποσοστό ενός ποσού, τι κάνω για να βρω το αρχικό ποσό;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1075202-A085-41D4-9148-2A1EA941D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Είναι ουσιαστικά η αντίστροφη διαδικασία της προηγούμενης, συνεπώς κάνουμε την αντίστροφη πράξη, δηλαδή διαιρούμε το μέρος του ποσού με το ποσοστό που μας έδωσαν ότι αντιπροσωπεύει. Για παράδειγμα:</a:t>
            </a:r>
            <a:br>
              <a:rPr lang="el-GR" dirty="0"/>
            </a:br>
            <a:r>
              <a:rPr lang="el-GR" dirty="0"/>
              <a:t>Το 30% ενός ποσού, είναι 900€ . Ποιο είναι το ποσό;</a:t>
            </a:r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Το 25% ενός ποσού είναι 38€. Ποιο είναι το ποσό;</a:t>
            </a:r>
            <a:br>
              <a:rPr lang="el-GR" dirty="0"/>
            </a:br>
            <a:br>
              <a:rPr lang="el-GR" dirty="0"/>
            </a:br>
            <a:endParaRPr lang="el-GR" dirty="0"/>
          </a:p>
        </p:txBody>
      </p:sp>
      <p:graphicFrame>
        <p:nvGraphicFramePr>
          <p:cNvPr id="4" name="Αντικείμενο 3">
            <a:extLst>
              <a:ext uri="{FF2B5EF4-FFF2-40B4-BE49-F238E27FC236}">
                <a16:creationId xmlns:a16="http://schemas.microsoft.com/office/drawing/2014/main" id="{7C041B88-B24E-4500-B56B-0D7E9FAD66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321933"/>
              </p:ext>
            </p:extLst>
          </p:nvPr>
        </p:nvGraphicFramePr>
        <p:xfrm>
          <a:off x="2971523" y="3900364"/>
          <a:ext cx="4217067" cy="586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4" imgW="2831760" imgH="393480" progId="Equation.DSMT4">
                  <p:embed/>
                </p:oleObj>
              </mc:Choice>
              <mc:Fallback>
                <p:oleObj name="Equation" r:id="rId4" imgW="28317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71523" y="3900364"/>
                        <a:ext cx="4217067" cy="5862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FD9D8624-E727-4385-9848-FA7C9BC1BD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3016418"/>
              </p:ext>
            </p:extLst>
          </p:nvPr>
        </p:nvGraphicFramePr>
        <p:xfrm>
          <a:off x="4197447" y="5179366"/>
          <a:ext cx="3413175" cy="56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6" imgW="2361960" imgH="393480" progId="Equation.DSMT4">
                  <p:embed/>
                </p:oleObj>
              </mc:Choice>
              <mc:Fallback>
                <p:oleObj name="Equation" r:id="rId6" imgW="23619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197447" y="5179366"/>
                        <a:ext cx="3413175" cy="568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0668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64537B3-D3F9-48B7-8129-C9C7259E4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Πώς βρίσκω το ποσοστό μεταβολής;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00F832C-27C9-41A1-895F-3CA0288D2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3" y="2603500"/>
            <a:ext cx="10211741" cy="3416300"/>
          </a:xfrm>
        </p:spPr>
        <p:txBody>
          <a:bodyPr/>
          <a:lstStyle/>
          <a:p>
            <a:pPr marL="0" lvl="0" indent="0">
              <a:buNone/>
            </a:pPr>
            <a:r>
              <a:rPr lang="el-GR" dirty="0"/>
              <a:t>Γενικά, ισχύει ο παρακάτω τύπος:</a:t>
            </a:r>
          </a:p>
          <a:p>
            <a:pPr marL="0" lvl="0" indent="0">
              <a:buNone/>
            </a:pPr>
            <a:r>
              <a:rPr lang="el-GR" dirty="0"/>
              <a:t>Δείτε τα παρακάτω παραδείγματα.</a:t>
            </a:r>
          </a:p>
          <a:p>
            <a:pPr marL="0" lvl="0" indent="0">
              <a:buNone/>
            </a:pPr>
            <a:r>
              <a:rPr lang="el-GR" dirty="0"/>
              <a:t>1. Αν ένα </a:t>
            </a:r>
            <a:r>
              <a:rPr lang="en-US" dirty="0"/>
              <a:t>laptop </a:t>
            </a:r>
            <a:r>
              <a:rPr lang="el-GR" dirty="0"/>
              <a:t>κόστιζε 300€ και η τιμή του γίνει 360€, τότε: η αρχική τιμή είναι το 300, η τελική τιμή 3600, άρα η μεταβολή είναι 360-300=60 συνεπώς το ποσοστό μεταβολής θα είναι: </a:t>
            </a:r>
          </a:p>
          <a:p>
            <a:pPr marL="0" lvl="0" indent="0">
              <a:buNone/>
            </a:pPr>
            <a:endParaRPr lang="el-GR" dirty="0"/>
          </a:p>
          <a:p>
            <a:pPr marL="0" lvl="0" indent="0">
              <a:buNone/>
            </a:pPr>
            <a:r>
              <a:rPr lang="el-GR" dirty="0"/>
              <a:t>2. Αν ένα αυτοκίνητο κοστίζει 15000€ και μας προσφερθεί με 13500€, τότε το ποσοστό μεταβολής είναι ίσο με :  </a:t>
            </a:r>
          </a:p>
        </p:txBody>
      </p:sp>
      <p:graphicFrame>
        <p:nvGraphicFramePr>
          <p:cNvPr id="4" name="Αντικείμενο 3">
            <a:extLst>
              <a:ext uri="{FF2B5EF4-FFF2-40B4-BE49-F238E27FC236}">
                <a16:creationId xmlns:a16="http://schemas.microsoft.com/office/drawing/2014/main" id="{3D976007-6F34-4C52-8CAA-F8D7D9D13C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4362449"/>
              </p:ext>
            </p:extLst>
          </p:nvPr>
        </p:nvGraphicFramePr>
        <p:xfrm>
          <a:off x="5378546" y="2597842"/>
          <a:ext cx="4820529" cy="688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Equation" r:id="rId4" imgW="3111480" imgH="444240" progId="Equation.DSMT4">
                  <p:embed/>
                </p:oleObj>
              </mc:Choice>
              <mc:Fallback>
                <p:oleObj name="Equation" r:id="rId4" imgW="311148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78546" y="2597842"/>
                        <a:ext cx="4820529" cy="6886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55F32C93-A78E-4707-A484-577AF980B0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7125718"/>
              </p:ext>
            </p:extLst>
          </p:nvPr>
        </p:nvGraphicFramePr>
        <p:xfrm>
          <a:off x="4665489" y="3969479"/>
          <a:ext cx="2185475" cy="684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Equation" r:id="rId6" imgW="1257120" imgH="393480" progId="Equation.DSMT4">
                  <p:embed/>
                </p:oleObj>
              </mc:Choice>
              <mc:Fallback>
                <p:oleObj name="Equation" r:id="rId6" imgW="12571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665489" y="3969479"/>
                        <a:ext cx="2185475" cy="6843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Αντικείμενο 5">
            <a:extLst>
              <a:ext uri="{FF2B5EF4-FFF2-40B4-BE49-F238E27FC236}">
                <a16:creationId xmlns:a16="http://schemas.microsoft.com/office/drawing/2014/main" id="{B1588CAD-EF75-4ADB-9788-6E43239CCF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9395301"/>
              </p:ext>
            </p:extLst>
          </p:nvPr>
        </p:nvGraphicFramePr>
        <p:xfrm>
          <a:off x="4861755" y="5182988"/>
          <a:ext cx="3339710" cy="609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Equation" r:id="rId8" imgW="2158920" imgH="393480" progId="Equation.DSMT4">
                  <p:embed/>
                </p:oleObj>
              </mc:Choice>
              <mc:Fallback>
                <p:oleObj name="Equation" r:id="rId8" imgW="21589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861755" y="5182988"/>
                        <a:ext cx="3339710" cy="6090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8292345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13F75DC-7FB4-4043-A437-66D58E845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9733440" cy="706964"/>
          </a:xfrm>
        </p:spPr>
        <p:txBody>
          <a:bodyPr/>
          <a:lstStyle/>
          <a:p>
            <a:r>
              <a:rPr lang="el-GR" dirty="0"/>
              <a:t>Πώς βρίσκω την τελική τιμή ενός είδους που έχει μεταβληθεί κατά κάποιο ποσοστό;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7648ABF-E204-4F29-9309-4286723FD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438" y="2603499"/>
            <a:ext cx="11043138" cy="3769165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Εδώ ακολουθούμε τον παρακάτω τύπο:</a:t>
            </a:r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Η πρόσθεση του ποσοστού γίνεται σε περίπτωση αύξησης του αρχικού ποσού, ενώ η αφαίρεση στην περίπτωση που υπάρχει έκπτωση στο αρχικό ποσό. Το κλάσμα με το οποίο θα πολλαπλασιάσουμε είναι – ας πούμε – το (120/100) αν μιλάμε για αύξηση κατά 20% ή το (90/100) αν μιλάμε για μείωση κατά 10%.</a:t>
            </a:r>
          </a:p>
          <a:p>
            <a:r>
              <a:rPr lang="el-GR" dirty="0"/>
              <a:t>Σε περίπτωση διαδοχικών μεταβολών, προχωρούμε βήμα-βήμα, χωρίς να έχει σημασία η σειρά με την οποία θα κάνουμε τις μεταβολές! Κρατήστε αυτό σαν παρατήρηση, θα το εξηγήσουμε αργότερα!</a:t>
            </a:r>
            <a:br>
              <a:rPr lang="el-GR" dirty="0"/>
            </a:br>
            <a:r>
              <a:rPr lang="el-GR" dirty="0"/>
              <a:t> </a:t>
            </a:r>
            <a:br>
              <a:rPr lang="el-GR" dirty="0"/>
            </a:br>
            <a:endParaRPr lang="el-GR" dirty="0"/>
          </a:p>
        </p:txBody>
      </p:sp>
      <p:graphicFrame>
        <p:nvGraphicFramePr>
          <p:cNvPr id="4" name="Αντικείμενο 3">
            <a:extLst>
              <a:ext uri="{FF2B5EF4-FFF2-40B4-BE49-F238E27FC236}">
                <a16:creationId xmlns:a16="http://schemas.microsoft.com/office/drawing/2014/main" id="{6F9F6F90-51C6-4393-954E-896B321D6D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6701468"/>
              </p:ext>
            </p:extLst>
          </p:nvPr>
        </p:nvGraphicFramePr>
        <p:xfrm>
          <a:off x="1963820" y="2759978"/>
          <a:ext cx="8115707" cy="8835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3" imgW="3886200" imgH="406080" progId="Equation.DSMT4">
                  <p:embed/>
                </p:oleObj>
              </mc:Choice>
              <mc:Fallback>
                <p:oleObj name="Equation" r:id="rId3" imgW="388620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63820" y="2759978"/>
                        <a:ext cx="8115707" cy="8835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8576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36A6C3E-FF4E-46D4-9B60-4249017F5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Παραδείγματα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87998EB-08EF-4E3E-A268-1C8DB56857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Πρόβλημα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E4CA911-CF87-4A40-943B-FD40757337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3291376"/>
          </a:xfrm>
        </p:spPr>
        <p:txBody>
          <a:bodyPr>
            <a:normAutofit fontScale="85000" lnSpcReduction="20000"/>
          </a:bodyPr>
          <a:lstStyle/>
          <a:p>
            <a:r>
              <a:rPr lang="el-GR" dirty="0"/>
              <a:t>Σε ένα είδος με αρχική τιμή 1800€ , μας κάνουν έκπτωση 20%. Πόσα χρήματα θα πληρώσουμε τελικά;</a:t>
            </a:r>
          </a:p>
          <a:p>
            <a:r>
              <a:rPr lang="el-GR" dirty="0"/>
              <a:t>Μια τηλεόραση έχει αρχική τιμή 600€. Σε αυτήν προσθέτουμε το ΦΠΑ 24%. Ποια είναι η τελική τιμή της;</a:t>
            </a:r>
          </a:p>
          <a:p>
            <a:r>
              <a:rPr lang="el-GR" dirty="0"/>
              <a:t>Σε ένα παντελόνι με αρχική τιμή 80€, μας κάνουν έκπτωση 20%. Πόσο θα πληρώσουμε τελικά;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924B376E-F898-4334-80DA-FBBB9F3B6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dirty="0"/>
              <a:t>Επίλυση - πράξεις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87B6A04A-037D-4A8C-9E8F-75AE05F7F5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3291376"/>
          </a:xfrm>
        </p:spPr>
        <p:txBody>
          <a:bodyPr>
            <a:normAutofit fontScale="85000" lnSpcReduction="20000"/>
          </a:bodyPr>
          <a:lstStyle/>
          <a:p>
            <a:r>
              <a:rPr lang="el-GR" dirty="0"/>
              <a:t>Η τελική τιμή του είδους είναι ίση με:</a:t>
            </a:r>
          </a:p>
          <a:p>
            <a:endParaRPr lang="el-GR" dirty="0"/>
          </a:p>
          <a:p>
            <a:r>
              <a:rPr lang="el-GR" dirty="0"/>
              <a:t>Η τελική τιμή της τηλεόρασης είναι :</a:t>
            </a:r>
          </a:p>
          <a:p>
            <a:endParaRPr lang="el-GR" dirty="0"/>
          </a:p>
          <a:p>
            <a:pPr marL="0" indent="0">
              <a:buNone/>
            </a:pPr>
            <a:br>
              <a:rPr lang="el-GR" dirty="0"/>
            </a:br>
            <a:r>
              <a:rPr lang="el-GR" dirty="0"/>
              <a:t>Η τελική τιμή του παντελονιού είναι:</a:t>
            </a:r>
            <a:br>
              <a:rPr lang="el-GR" dirty="0"/>
            </a:br>
            <a:endParaRPr lang="el-GR" dirty="0"/>
          </a:p>
          <a:p>
            <a:pPr marL="0" indent="0">
              <a:buNone/>
            </a:pPr>
            <a:br>
              <a:rPr lang="el-GR" dirty="0"/>
            </a:br>
            <a:endParaRPr lang="el-GR" dirty="0"/>
          </a:p>
          <a:p>
            <a:endParaRPr lang="el-GR" dirty="0"/>
          </a:p>
          <a:p>
            <a:pPr marL="0" indent="0">
              <a:buNone/>
            </a:pPr>
            <a:br>
              <a:rPr lang="el-GR" dirty="0"/>
            </a:br>
            <a:endParaRPr lang="el-GR" dirty="0"/>
          </a:p>
        </p:txBody>
      </p:sp>
      <p:graphicFrame>
        <p:nvGraphicFramePr>
          <p:cNvPr id="7" name="Αντικείμενο 6">
            <a:extLst>
              <a:ext uri="{FF2B5EF4-FFF2-40B4-BE49-F238E27FC236}">
                <a16:creationId xmlns:a16="http://schemas.microsoft.com/office/drawing/2014/main" id="{99E8112D-59C2-4325-867F-A337D4F640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2818354"/>
              </p:ext>
            </p:extLst>
          </p:nvPr>
        </p:nvGraphicFramePr>
        <p:xfrm>
          <a:off x="7065791" y="3429001"/>
          <a:ext cx="2598713" cy="3060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4" imgW="1942920" imgH="393480" progId="Equation.DSMT4">
                  <p:embed/>
                </p:oleObj>
              </mc:Choice>
              <mc:Fallback>
                <p:oleObj name="Equation" r:id="rId4" imgW="19429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065791" y="3429001"/>
                        <a:ext cx="2598713" cy="3060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Αντικείμενο 7">
            <a:extLst>
              <a:ext uri="{FF2B5EF4-FFF2-40B4-BE49-F238E27FC236}">
                <a16:creationId xmlns:a16="http://schemas.microsoft.com/office/drawing/2014/main" id="{29846079-2ADE-4434-B7B7-10350C7DD9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5499008"/>
              </p:ext>
            </p:extLst>
          </p:nvPr>
        </p:nvGraphicFramePr>
        <p:xfrm>
          <a:off x="7267866" y="4114429"/>
          <a:ext cx="2648501" cy="483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6" imgW="1828800" imgH="393480" progId="Equation.DSMT4">
                  <p:embed/>
                </p:oleObj>
              </mc:Choice>
              <mc:Fallback>
                <p:oleObj name="Equation" r:id="rId6" imgW="1828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267866" y="4114429"/>
                        <a:ext cx="2648501" cy="4833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Αντικείμενο 8">
            <a:extLst>
              <a:ext uri="{FF2B5EF4-FFF2-40B4-BE49-F238E27FC236}">
                <a16:creationId xmlns:a16="http://schemas.microsoft.com/office/drawing/2014/main" id="{E921070A-AEDB-4522-971B-716483A476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8259335"/>
              </p:ext>
            </p:extLst>
          </p:nvPr>
        </p:nvGraphicFramePr>
        <p:xfrm>
          <a:off x="7844447" y="4977141"/>
          <a:ext cx="1440230" cy="544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8" imgW="1041120" imgH="393480" progId="Equation.DSMT4">
                  <p:embed/>
                </p:oleObj>
              </mc:Choice>
              <mc:Fallback>
                <p:oleObj name="Equation" r:id="rId8" imgW="10411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844447" y="4977141"/>
                        <a:ext cx="1440230" cy="5444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8324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A16FEA5-3FCC-4613-ABED-7F02FF77D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10211741" cy="706964"/>
          </a:xfrm>
        </p:spPr>
        <p:txBody>
          <a:bodyPr/>
          <a:lstStyle/>
          <a:p>
            <a:r>
              <a:rPr lang="el-GR" dirty="0"/>
              <a:t>Πώς μπορώ από την τελική τιμή να βρω την αρχική , γνωρίζοντας το ποσοστό μεταβολής;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1428AF8-366C-4453-9799-6C421592E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Είναι η αντίστροφη της προηγούμενης διαδικασίας, συνεπώς – πάλι με την αντίστροφη πράξη – κάνουμε διαίρεση, ακολουθώντας τον τύπο:</a:t>
            </a:r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Παράδειγμα: Η τελική τιμή ενός είδους μετά από πρόσθεση 24% ΦΠΑ, διαμορφώνεται στα 372€. Ποια ήταν η αρχική του τιμή;</a:t>
            </a:r>
            <a:br>
              <a:rPr lang="el-GR" dirty="0"/>
            </a:br>
            <a:br>
              <a:rPr lang="el-GR" dirty="0"/>
            </a:br>
            <a:endParaRPr lang="el-GR" dirty="0"/>
          </a:p>
        </p:txBody>
      </p:sp>
      <p:graphicFrame>
        <p:nvGraphicFramePr>
          <p:cNvPr id="4" name="Αντικείμενο 3">
            <a:extLst>
              <a:ext uri="{FF2B5EF4-FFF2-40B4-BE49-F238E27FC236}">
                <a16:creationId xmlns:a16="http://schemas.microsoft.com/office/drawing/2014/main" id="{0E049057-6029-4372-9BF9-1EE0B0DE8E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3070790"/>
              </p:ext>
            </p:extLst>
          </p:nvPr>
        </p:nvGraphicFramePr>
        <p:xfrm>
          <a:off x="2073128" y="3266416"/>
          <a:ext cx="6605695" cy="7069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4" imgW="3797280" imgH="406080" progId="Equation.DSMT4">
                  <p:embed/>
                </p:oleObj>
              </mc:Choice>
              <mc:Fallback>
                <p:oleObj name="Equation" r:id="rId4" imgW="379728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73128" y="3266416"/>
                        <a:ext cx="6605695" cy="7069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0D98B9A8-1014-4C61-AEAE-431FF5D3F1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146114"/>
              </p:ext>
            </p:extLst>
          </p:nvPr>
        </p:nvGraphicFramePr>
        <p:xfrm>
          <a:off x="4359975" y="4799739"/>
          <a:ext cx="2890586" cy="5600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6" imgW="2031840" imgH="393480" progId="Equation.DSMT4">
                  <p:embed/>
                </p:oleObj>
              </mc:Choice>
              <mc:Fallback>
                <p:oleObj name="Equation" r:id="rId6" imgW="20318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359975" y="4799739"/>
                        <a:ext cx="2890586" cy="5600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94391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ίθουσα συσκέψεων &quot;Ιόν&quot;">
  <a:themeElements>
    <a:clrScheme name="Αίθουσα συσκέψεων &quot;Ιόν&quot;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Αίθουσα συσκέψεων &quot;Ιόν&quot;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ίθουσα συσκέψεων &quot;Ιόν&quot;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135</TotalTime>
  <Words>927</Words>
  <Application>Microsoft Office PowerPoint</Application>
  <PresentationFormat>Ευρεία οθόνη</PresentationFormat>
  <Paragraphs>77</Paragraphs>
  <Slides>10</Slides>
  <Notes>8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Αίθουσα συσκέψεων "Ιόν"</vt:lpstr>
      <vt:lpstr>Equation</vt:lpstr>
      <vt:lpstr>MathType 5.0 Equation</vt:lpstr>
      <vt:lpstr>ΠΟΣΟΣΤΑ</vt:lpstr>
      <vt:lpstr>Τι είναι ποσοστό;</vt:lpstr>
      <vt:lpstr>Πώς βρίσκω το ποσοστό που αντιπροσωπεύει μια τιμή σε σχέση με μια άλλη;</vt:lpstr>
      <vt:lpstr>Πώς θα βρω το ποσοστό ενός ποσού;</vt:lpstr>
      <vt:lpstr>Αν γνωρίζω το ποσοστό ενός ποσού, τι κάνω για να βρω το αρχικό ποσό;</vt:lpstr>
      <vt:lpstr>Πώς βρίσκω το ποσοστό μεταβολής;</vt:lpstr>
      <vt:lpstr>Πώς βρίσκω την τελική τιμή ενός είδους που έχει μεταβληθεί κατά κάποιο ποσοστό;</vt:lpstr>
      <vt:lpstr>Παραδείγματα</vt:lpstr>
      <vt:lpstr>Πώς μπορώ από την τελική τιμή να βρω την αρχική , γνωρίζοντας το ποσοστό μεταβολής;</vt:lpstr>
      <vt:lpstr>Αναπλήρωση!!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ΠΟΣΟΣΤΑ</dc:title>
  <dc:creator>Βασίλης Μπακούρος</dc:creator>
  <cp:lastModifiedBy>Βασίλης Μπακούρος</cp:lastModifiedBy>
  <cp:revision>19</cp:revision>
  <dcterms:created xsi:type="dcterms:W3CDTF">2020-03-18T08:39:31Z</dcterms:created>
  <dcterms:modified xsi:type="dcterms:W3CDTF">2020-03-18T17:59:16Z</dcterms:modified>
</cp:coreProperties>
</file>